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exend Medium"/>
      <p:regular r:id="rId31"/>
      <p:bold r:id="rId32"/>
    </p:embeddedFont>
    <p:embeddedFont>
      <p:font typeface="Lexe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exend-regular.fntdata"/><Relationship Id="rId10" Type="http://schemas.openxmlformats.org/officeDocument/2006/relationships/slide" Target="slides/slide5.xml"/><Relationship Id="rId32" Type="http://schemas.openxmlformats.org/officeDocument/2006/relationships/font" Target="fonts/Lexend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exe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9f959e71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9f959e71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9f959e7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9f959e7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9f959e71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9f959e71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9f959e7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9f959e7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9f959e7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9f959e7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f959e71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9f959e7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9f959e71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9f959e7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9f959e7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9f959e7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9f959e71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9f959e71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9f959e71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9f959e71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9f959e7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9f959e7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9f959e71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9f959e71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9f959e71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9f959e71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9f959e71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9f959e71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f959e71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f959e7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9f959e71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9f959e71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9f959e71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9f959e71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9f959e7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9f959e7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9f959e71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9f959e71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9f959e71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9f959e71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9f959e7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9f959e7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9f959e7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9f959e7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9f959e7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9f959e7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9f959e71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9f959e7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4300" y="251175"/>
            <a:ext cx="8547300" cy="16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Predicting Bank Customer Loan Default using Machine Learning</a:t>
            </a:r>
            <a:r>
              <a:rPr lang="en" sz="6100"/>
              <a:t> </a:t>
            </a:r>
            <a:endParaRPr sz="6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778950" y="4201525"/>
            <a:ext cx="32298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>
                <a:solidFill>
                  <a:schemeClr val="lt1"/>
                </a:solidFill>
              </a:rPr>
              <a:t> Presented by-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1.Ronit Raj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2.Anshu Prasad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523325"/>
            <a:ext cx="8520600" cy="4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Performed as:</a:t>
            </a:r>
            <a:br>
              <a:rPr lang="en" sz="11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train_test_split(test_size=0.2, random_state=42, stratify=y)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content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80% train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20% test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Stratification ensures balanced evaluation.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57000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Model Building</a:t>
            </a:r>
            <a:endParaRPr b="1" sz="167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Three ML models were trained:</a:t>
            </a: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1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1. Logistic Regression</a:t>
            </a:r>
            <a:endParaRPr sz="131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Baseline linear classifier</a:t>
            </a:r>
            <a:b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max_iter=200</a:t>
            </a:r>
            <a:b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1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2. Random Forest</a:t>
            </a:r>
            <a:endParaRPr sz="131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100 trees, max_depth=10</a:t>
            </a:r>
            <a:b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31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3. XGBoost</a:t>
            </a:r>
            <a:endParaRPr sz="131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n_estimators=80</a:t>
            </a:r>
            <a:b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learning_rate=0.1</a:t>
            </a:r>
            <a:b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1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Lexend Medium"/>
              <a:buChar char="●"/>
            </a:pPr>
            <a:r>
              <a:rPr lang="en" sz="117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subsample=0.8</a:t>
            </a:r>
            <a:endParaRPr sz="177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192100" y="232925"/>
            <a:ext cx="8786700" cy="4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Every model is wrapped inside: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Pipeline([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 ("preprocessor", preprocessor),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 ("model", ML_algorithm)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])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Benefits:</a:t>
            </a: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067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 Medium"/>
              <a:buChar char="●"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No leakage</a:t>
            </a:r>
            <a:b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067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 Medium"/>
              <a:buChar char="●"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Same preprocessing for all models</a:t>
            </a:r>
            <a:b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067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 Medium"/>
              <a:buChar char="●"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Easy reproducibility</a:t>
            </a:r>
            <a:b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58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Char char="●"/>
            </a:pPr>
            <a:r>
              <a:rPr lang="en" sz="5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Cleaner train</a:t>
            </a:r>
            <a:r>
              <a:rPr lang="en" sz="1100">
                <a:solidFill>
                  <a:schemeClr val="dk1"/>
                </a:solidFill>
              </a:rPr>
              <a:t>ing flow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11700" y="343900"/>
            <a:ext cx="8520600" cy="4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Each model trained using: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clf.fit(X_train, y_train)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Predictions computed: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y_pred = clf.predict(X_test)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y_prob = clf.predict_proba(X_test)[:,1] (used for ROC-AUC)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Evaluation is consistent across models.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274325" y="494575"/>
            <a:ext cx="85473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Model Testing &amp; Evaluation</a:t>
            </a:r>
            <a:endParaRPr sz="2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Performance Metrics Used</a:t>
            </a:r>
            <a:endParaRPr sz="22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Accuracy</a:t>
            </a:r>
            <a:b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Precision</a:t>
            </a:r>
            <a:b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Recall</a:t>
            </a:r>
            <a:b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F1-Score</a:t>
            </a:r>
            <a:b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ROC-AUC — most important for imbalance</a:t>
            </a:r>
            <a:b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AutoNum type="arabicPeriod"/>
            </a:pPr>
            <a:r>
              <a:rPr lang="en"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Confusion Matrix</a:t>
            </a:r>
            <a:endParaRPr sz="1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25"/>
            <a:ext cx="8602026" cy="48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403700"/>
            <a:ext cx="8520600" cy="4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AUC Scores:</a:t>
            </a:r>
            <a:endParaRPr sz="17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Logistic Regression → 0.754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Random Forest → 0.707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XGBoost → 0.759 (best)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XGBoost slightly outperformed Logistic Regression.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21975" y="322650"/>
            <a:ext cx="8756700" cy="4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Model predicted: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Majority class extremely well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Minority class (Default=1) recall is very low (0.03)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Conclusion: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LR struggles with minority class detection due to imbalance.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231750"/>
            <a:ext cx="8520600" cy="4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Random Forest predicted zero class-1 defaults.</a:t>
            </a:r>
            <a:endParaRPr sz="21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Medium"/>
              <a:buChar char="●"/>
            </a:pPr>
            <a:r>
              <a:rPr lang="en" sz="21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Precision for default=0 → 0.88</a:t>
            </a:r>
            <a:br>
              <a:rPr lang="en" sz="21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21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 Medium"/>
              <a:buChar char="●"/>
            </a:pPr>
            <a:r>
              <a:rPr lang="en" sz="21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Recall for default=1 → 0.00</a:t>
            </a:r>
            <a:endParaRPr sz="21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57000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XGBoost: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 Medium"/>
              <a:buChar char="●"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Better recall for default (0.06)</a:t>
            </a:r>
            <a:b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 Medium"/>
              <a:buChar char="●"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Best F1 among models (0.11 for class-1)</a:t>
            </a:r>
            <a:b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 Medium"/>
              <a:buChar char="●"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Best AUC (0.759)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99550" y="59800"/>
            <a:ext cx="8786700" cy="4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6609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Problem Statement:</a:t>
            </a:r>
            <a:endParaRPr sz="19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 bank wants to build a machine learning model that can predict whether a customer will default on a loan based on their financial, demographic, and transaction details.</a:t>
            </a:r>
            <a:b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b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27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236950" y="524500"/>
            <a:ext cx="8823900" cy="4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75650"/>
            <a:ext cx="8207324" cy="37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244400" y="186925"/>
            <a:ext cx="8659500" cy="4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Models are highly accurate because the dataset is dominated by non-default customers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But true business value lies in catching defaulters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XGBoost gives: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Highest AUC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Best minority recall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Better balance between FP vs FN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Hence, XGBoost is the best </a:t>
            </a:r>
            <a:r>
              <a:rPr i="1"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starting point</a:t>
            </a: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311700" y="411175"/>
            <a:ext cx="8520600" cy="4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Recommended Model: XGBoost Classifier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Reasons: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Best ROC-AUC = 0.759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Best separation of classes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Slightly improved detection of defaulters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More robust to nonlinear pattern</a:t>
            </a:r>
            <a:r>
              <a:rPr lang="en" sz="1100">
                <a:solidFill>
                  <a:schemeClr val="dk1"/>
                </a:solidFill>
              </a:rPr>
              <a:t>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 title="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52501" cy="3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 title="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6575" cy="4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177125" y="254175"/>
            <a:ext cx="8853900" cy="4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This project successfully demonstrated: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End-to-end ML pipeline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Handling of missing values, categorical encoding, scaling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Feature engineering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Evaluation with ROC, AUC, confusion matrices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Comparison of 3 major ML models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Model recommendation for deployment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231750"/>
            <a:ext cx="8697000" cy="4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From code in PDF:</a:t>
            </a:r>
            <a:br>
              <a:rPr lang="en" sz="11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b="1" lang="en" sz="17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19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df = pd.read_csv("/content/Loan_default.csv")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content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Dataset properties: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Target variable: Default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Independent variables include: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Income, LoanAmount, Balance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NumCreditLines, MonthsEmployed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○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Categorical: Gender, Occupation, LoanType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0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 title="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0" y="358850"/>
            <a:ext cx="8823000" cy="45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117325" y="135750"/>
            <a:ext cx="8928600" cy="4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Implemented using ColumnTransformer + Pipeline: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content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Numeric preprocessing</a:t>
            </a:r>
            <a:endParaRPr sz="17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Median imputation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StandardScaler normalization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Categorical preprocessing</a:t>
            </a:r>
            <a:endParaRPr sz="17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Most frequent imputation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Medium"/>
              <a:buChar char="●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OneHotEncoding (handle_unknown="ignore")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Ensures zero leakage &amp; consistent preprocessing inside each model.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2275" y="83425"/>
            <a:ext cx="8913600" cy="4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Missing values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Handled via:</a:t>
            </a:r>
            <a:endParaRPr sz="14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SimpleImputer(strategy="median") for numeric</a:t>
            </a:r>
            <a:b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4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SimpleImputer(strategy="most_frequent") for categorical</a:t>
            </a:r>
            <a:b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4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Outliers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Scaling via StandardScaler reduces amplitude of extreme values.</a:t>
            </a:r>
            <a:endParaRPr sz="14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Dataset imbalance</a:t>
            </a:r>
            <a:endParaRPr sz="1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Used Stratified Train-Test Split:</a:t>
            </a:r>
            <a:b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stratify=y → preserves ratio of default vs non-default.</a:t>
            </a:r>
            <a:endParaRPr sz="14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261650"/>
            <a:ext cx="8577300" cy="45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r>
              <a:rPr b="1" lang="en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Income_to_Loan Ratio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Income / (LoanAmount + 1)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Helps model understand ability to repay.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CreditLines_per_Year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NumCreditLines / (MonthsEmployed/12 + 1)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Measures credit frequency relative to employment time.</a:t>
            </a:r>
            <a:b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These increase model signal strength.</a:t>
            </a:r>
            <a:endParaRPr sz="15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366325"/>
            <a:ext cx="85206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Methods used:</a:t>
            </a:r>
            <a:endParaRPr sz="19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0029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82"/>
              <a:buFont typeface="Lexend Medium"/>
              <a:buChar char="●"/>
            </a:pPr>
            <a:r>
              <a:rPr lang="en" sz="19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Correlation analysis</a:t>
            </a:r>
            <a:br>
              <a:rPr lang="en" sz="19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9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002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2"/>
              <a:buFont typeface="Lexend Medium"/>
              <a:buChar char="●"/>
            </a:pPr>
            <a:r>
              <a:rPr lang="en" sz="19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Model-based ranking:</a:t>
            </a:r>
            <a:br>
              <a:rPr lang="en" sz="19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9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0029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2"/>
              <a:buFont typeface="Lexend Medium"/>
              <a:buChar char="○"/>
            </a:pPr>
            <a:r>
              <a:rPr lang="en" sz="15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Logistic Regression coefficients</a:t>
            </a:r>
            <a:br>
              <a:rPr lang="en" sz="15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0029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2"/>
              <a:buFont typeface="Lexend Medium"/>
              <a:buChar char="○"/>
            </a:pPr>
            <a:r>
              <a:rPr lang="en" sz="15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RandomForest feature importance</a:t>
            </a:r>
            <a:br>
              <a:rPr lang="en" sz="15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endParaRPr sz="15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10029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2"/>
              <a:buFont typeface="Lexend Medium"/>
              <a:buChar char="○"/>
            </a:pPr>
            <a:r>
              <a:rPr lang="en" sz="1582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XGBoost gain scores</a:t>
            </a:r>
            <a:endParaRPr sz="1582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